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66" r:id="rId11"/>
    <p:sldId id="270" r:id="rId12"/>
    <p:sldId id="268" r:id="rId13"/>
    <p:sldId id="269" r:id="rId14"/>
    <p:sldId id="272" r:id="rId15"/>
    <p:sldId id="271" r:id="rId16"/>
    <p:sldId id="267" r:id="rId17"/>
    <p:sldId id="274" r:id="rId18"/>
    <p:sldId id="275" r:id="rId19"/>
    <p:sldId id="280" r:id="rId20"/>
    <p:sldId id="277" r:id="rId21"/>
    <p:sldId id="281" r:id="rId22"/>
    <p:sldId id="279" r:id="rId23"/>
    <p:sldId id="284" r:id="rId24"/>
    <p:sldId id="294" r:id="rId25"/>
    <p:sldId id="282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0033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70" d="100"/>
          <a:sy n="70" d="100"/>
        </p:scale>
        <p:origin x="-240" y="-8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tif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 userDrawn="1"/>
        </p:nvSpPr>
        <p:spPr>
          <a:xfrm>
            <a:off x="0" y="1122364"/>
            <a:ext cx="12192000" cy="4232146"/>
          </a:xfrm>
          <a:prstGeom prst="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dirty="0" smtClean="0"/>
          </a:p>
          <a:p>
            <a:pPr algn="ctr"/>
            <a:r>
              <a:rPr lang="en-GB" sz="3200" b="1" dirty="0" smtClean="0">
                <a:solidFill>
                  <a:srgbClr val="FFC000"/>
                </a:solidFill>
              </a:rPr>
              <a:t>LOCAL AND REGIONAL</a:t>
            </a:r>
            <a:r>
              <a:rPr lang="en-GB" sz="3200" b="1" baseline="0" dirty="0" smtClean="0">
                <a:solidFill>
                  <a:srgbClr val="FFC000"/>
                </a:solidFill>
              </a:rPr>
              <a:t> DIALOGUES ON COHESION POLICY</a:t>
            </a:r>
          </a:p>
          <a:p>
            <a:pPr algn="ctr"/>
            <a:endParaRPr lang="en-GB" sz="3200" b="1" baseline="0" dirty="0" smtClean="0">
              <a:solidFill>
                <a:srgbClr val="FFC000"/>
              </a:solidFill>
            </a:endParaRPr>
          </a:p>
          <a:p>
            <a:pPr algn="ctr"/>
            <a:r>
              <a:rPr lang="en-GB" sz="2800" b="0" baseline="0" dirty="0" smtClean="0">
                <a:solidFill>
                  <a:schemeClr val="bg1"/>
                </a:solidFill>
              </a:rPr>
              <a:t>Udine, 19 </a:t>
            </a:r>
            <a:r>
              <a:rPr lang="en-GB" sz="2800" b="0" baseline="0" dirty="0" err="1" smtClean="0">
                <a:solidFill>
                  <a:schemeClr val="bg1"/>
                </a:solidFill>
              </a:rPr>
              <a:t>marzo</a:t>
            </a:r>
            <a:r>
              <a:rPr lang="en-GB" sz="2800" b="0" baseline="0" dirty="0" smtClean="0">
                <a:solidFill>
                  <a:schemeClr val="bg1"/>
                </a:solidFill>
              </a:rPr>
              <a:t> 2018</a:t>
            </a:r>
            <a:endParaRPr lang="en-GB" sz="2800" b="0" dirty="0">
              <a:solidFill>
                <a:schemeClr val="bg1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381829"/>
            <a:ext cx="9144000" cy="1118640"/>
          </a:xfrm>
        </p:spPr>
        <p:txBody>
          <a:bodyPr anchor="b">
            <a:normAutofit/>
          </a:bodyPr>
          <a:lstStyle>
            <a:lvl1pPr algn="ctr">
              <a:defRPr sz="3200" b="1" baseline="0">
                <a:solidFill>
                  <a:srgbClr val="FFC000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775200"/>
            <a:ext cx="9144000" cy="482600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smtClean="0"/>
              <a:t>Fare clic per modificare lo stile del sottotitolo dello schema</a:t>
            </a:r>
            <a:endParaRPr lang="en-GB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0" y="0"/>
            <a:ext cx="12192000" cy="112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1">
            <a:extLst>
              <a:ext uri="{FF2B5EF4-FFF2-40B4-BE49-F238E27FC236}">
                <a16:creationId xmlns="" xmlns:a16="http://schemas.microsoft.com/office/drawing/2014/main" id="{7068174D-B3E3-45ED-A597-A1CAB6C26B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708" y="142133"/>
            <a:ext cx="16922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Image result for logo commissione europea vettorial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874" y="99302"/>
            <a:ext cx="1456586" cy="10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E637795F-3479-4CBE-A712-87680417CE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6"/>
            <a:ext cx="2971925" cy="113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tangolo 24"/>
          <p:cNvSpPr/>
          <p:nvPr userDrawn="1"/>
        </p:nvSpPr>
        <p:spPr>
          <a:xfrm>
            <a:off x="0" y="6313714"/>
            <a:ext cx="12192000" cy="54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87371" y="6379747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27" name="Immagine 6">
            <a:extLst>
              <a:ext uri="{FF2B5EF4-FFF2-40B4-BE49-F238E27FC236}">
                <a16:creationId xmlns="" xmlns:a16="http://schemas.microsoft.com/office/drawing/2014/main" id="{BD0E19A0-B23D-4243-AC28-2AA5D6C26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050" y="5571022"/>
            <a:ext cx="1631950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magine 27">
            <a:extLst>
              <a:ext uri="{FF2B5EF4-FFF2-40B4-BE49-F238E27FC236}">
                <a16:creationId xmlns="" xmlns:a16="http://schemas.microsoft.com/office/drawing/2014/main" id="{4FDCAA13-E6E0-6E49-A942-F00278387F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19143" y="5802084"/>
            <a:ext cx="1980000" cy="792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39CA600B-2CDD-4990-81F4-17CBC7D30E56}"/>
              </a:ext>
            </a:extLst>
          </p:cNvPr>
          <p:cNvSpPr txBox="1"/>
          <p:nvPr userDrawn="1"/>
        </p:nvSpPr>
        <p:spPr>
          <a:xfrm>
            <a:off x="4092793" y="5905668"/>
            <a:ext cx="4006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rgbClr val="1F4E79"/>
                </a:solidFill>
              </a:rPr>
              <a:t>#</a:t>
            </a:r>
            <a:r>
              <a:rPr lang="it-IT" sz="4000" b="1" dirty="0" err="1">
                <a:solidFill>
                  <a:srgbClr val="1F4E79"/>
                </a:solidFill>
              </a:rPr>
              <a:t>EUinmyRegion</a:t>
            </a:r>
            <a:endParaRPr lang="it-IT" sz="4000" b="1" dirty="0">
              <a:solidFill>
                <a:srgbClr val="1F4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763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19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354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55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4181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1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13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1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858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524FEA-D4DF-4D3E-9531-66A2F2AAC706}" type="datetimeFigureOut">
              <a:rPr lang="en-GB" smtClean="0"/>
              <a:t>16/03/2018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AE9FD6-AE07-4A3C-8991-F2FD353D932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49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1088571"/>
            <a:ext cx="10515600" cy="60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7068174D-B3E3-45ED-A597-A1CAB6C26BA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484" y="30342"/>
            <a:ext cx="132103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6">
            <a:extLst>
              <a:ext uri="{FF2B5EF4-FFF2-40B4-BE49-F238E27FC236}">
                <a16:creationId xmlns="" xmlns:a16="http://schemas.microsoft.com/office/drawing/2014/main" id="{BD0E19A0-B23D-4243-AC28-2AA5D6C268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965" y="84342"/>
            <a:ext cx="936911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4FDCAA13-E6E0-6E49-A942-F00278387F1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31400" y="138342"/>
            <a:ext cx="1350000" cy="540000"/>
          </a:xfrm>
          <a:prstGeom prst="rect">
            <a:avLst/>
          </a:prstGeom>
        </p:spPr>
      </p:pic>
      <p:pic>
        <p:nvPicPr>
          <p:cNvPr id="16" name="Picture 6" descr="Image result for logo commissione europea vettoriale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582" y="6048107"/>
            <a:ext cx="1040418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/>
          <p:cNvSpPr txBox="1"/>
          <p:nvPr userDrawn="1"/>
        </p:nvSpPr>
        <p:spPr>
          <a:xfrm>
            <a:off x="8688446" y="6401112"/>
            <a:ext cx="2463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solidFill>
                  <a:srgbClr val="1F4E79"/>
                </a:solidFill>
              </a:rPr>
              <a:t>Udine, 19 </a:t>
            </a:r>
            <a:r>
              <a:rPr lang="en-GB" sz="1400" b="1" dirty="0" err="1" smtClean="0">
                <a:solidFill>
                  <a:srgbClr val="1F4E79"/>
                </a:solidFill>
              </a:rPr>
              <a:t>marzo</a:t>
            </a:r>
            <a:r>
              <a:rPr lang="en-GB" sz="1400" b="1" dirty="0" smtClean="0">
                <a:solidFill>
                  <a:srgbClr val="1F4E79"/>
                </a:solidFill>
              </a:rPr>
              <a:t> 2018</a:t>
            </a:r>
            <a:endParaRPr lang="en-GB" sz="1400" b="1" dirty="0">
              <a:solidFill>
                <a:srgbClr val="1F4E79"/>
              </a:solidFill>
            </a:endParaRPr>
          </a:p>
        </p:txBody>
      </p:sp>
      <p:sp>
        <p:nvSpPr>
          <p:cNvPr id="21" name="Rettangolo 20"/>
          <p:cNvSpPr/>
          <p:nvPr userDrawn="1"/>
        </p:nvSpPr>
        <p:spPr>
          <a:xfrm>
            <a:off x="217634" y="6432442"/>
            <a:ext cx="35397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100" b="1" dirty="0" smtClean="0">
                <a:solidFill>
                  <a:srgbClr val="1F4E79"/>
                </a:solidFill>
              </a:rPr>
              <a:t>LOCAL AND REGIONAL</a:t>
            </a:r>
            <a:r>
              <a:rPr lang="en-GB" sz="1100" b="1" baseline="0" dirty="0" smtClean="0">
                <a:solidFill>
                  <a:srgbClr val="1F4E79"/>
                </a:solidFill>
              </a:rPr>
              <a:t> DIALOGUES ON COHESION POLICY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39CA600B-2CDD-4990-81F4-17CBC7D30E56}"/>
              </a:ext>
            </a:extLst>
          </p:cNvPr>
          <p:cNvSpPr txBox="1"/>
          <p:nvPr userDrawn="1"/>
        </p:nvSpPr>
        <p:spPr>
          <a:xfrm>
            <a:off x="5657537" y="6417053"/>
            <a:ext cx="1332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1F4E79"/>
                </a:solidFill>
              </a:rPr>
              <a:t>#</a:t>
            </a:r>
            <a:r>
              <a:rPr lang="it-IT" sz="1200" b="1" dirty="0" err="1">
                <a:solidFill>
                  <a:srgbClr val="1F4E79"/>
                </a:solidFill>
              </a:rPr>
              <a:t>EUinmyRegion</a:t>
            </a:r>
            <a:endParaRPr lang="it-IT" sz="1200" b="1" dirty="0">
              <a:solidFill>
                <a:srgbClr val="1F4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13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tif"/><Relationship Id="rId7" Type="http://schemas.openxmlformats.org/officeDocument/2006/relationships/image" Target="../media/image35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23.png"/><Relationship Id="rId4" Type="http://schemas.openxmlformats.org/officeDocument/2006/relationships/image" Target="../media/image33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SIPAN E PAN – SISTEMA INTEGRATO DI ISOLAZIONE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VIBRO-ACUSTICA </a:t>
            </a:r>
            <a:r>
              <a:rPr lang="it-IT" dirty="0"/>
              <a:t>PER PAVIMENTAZIONI E PUNTELLO</a:t>
            </a:r>
            <a:br>
              <a:rPr lang="it-IT" dirty="0"/>
            </a:br>
            <a:r>
              <a:rPr lang="it-IT" dirty="0"/>
              <a:t>ANTIVIBRANTE PER STRUTTURE NAVALI</a:t>
            </a:r>
            <a:endParaRPr lang="en-GB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4611424"/>
            <a:ext cx="9144000" cy="482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 err="1" smtClean="0"/>
              <a:t>Progetti</a:t>
            </a:r>
            <a:r>
              <a:rPr lang="en-GB" sz="1600" dirty="0" smtClean="0"/>
              <a:t> </a:t>
            </a:r>
            <a:r>
              <a:rPr lang="en-GB" sz="1600" dirty="0" err="1" smtClean="0"/>
              <a:t>finanziati</a:t>
            </a:r>
            <a:r>
              <a:rPr lang="en-GB" sz="1600" dirty="0" smtClean="0"/>
              <a:t> dal </a:t>
            </a:r>
            <a:r>
              <a:rPr lang="en-GB" sz="1600" dirty="0" err="1" smtClean="0"/>
              <a:t>programma</a:t>
            </a:r>
            <a:r>
              <a:rPr lang="en-GB" sz="1600" dirty="0" smtClean="0"/>
              <a:t> </a:t>
            </a:r>
            <a:r>
              <a:rPr lang="it-IT" sz="1600" dirty="0"/>
              <a:t>POR FESR 2014 - 2020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1600" dirty="0" smtClean="0"/>
              <a:t>Attività </a:t>
            </a:r>
            <a:r>
              <a:rPr lang="it-IT" sz="1600" dirty="0"/>
              <a:t>1.3.b – Ricerca e </a:t>
            </a:r>
            <a:r>
              <a:rPr lang="it-IT" sz="1600" dirty="0" smtClean="0"/>
              <a:t>sviluppo, Area </a:t>
            </a:r>
            <a:r>
              <a:rPr lang="it-IT" sz="1600" dirty="0"/>
              <a:t>di specializzazione delle Tecnologie Marittime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7654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LA RISPOSTA DEL TERRITORIO</a:t>
            </a:r>
            <a:endParaRPr lang="en-GB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Marinoni e CSNI (Consorzio Servizi Navali Industriali) hanno raccolto la sfida lanciata dall'End User, forti di una consolidata esperienza nel settore  della cantieristica navale, esperienza maturata  in FVG e in Europa</a:t>
            </a:r>
          </a:p>
          <a:p>
            <a:r>
              <a:rPr lang="it-IT" dirty="0" smtClean="0"/>
              <a:t>Mare FVG ha fatto da catalizzatore fra End User, Aziende operanti nella cantieristica </a:t>
            </a:r>
            <a:r>
              <a:rPr lang="it-IT" dirty="0"/>
              <a:t>r</a:t>
            </a:r>
            <a:r>
              <a:rPr lang="it-IT" dirty="0" smtClean="0"/>
              <a:t>egionale</a:t>
            </a:r>
            <a:r>
              <a:rPr lang="it-IT" dirty="0" smtClean="0"/>
              <a:t>, Enti di ricerca e Regione FVG</a:t>
            </a:r>
          </a:p>
          <a:p>
            <a:r>
              <a:rPr lang="it-IT" dirty="0"/>
              <a:t>Marinoni e CSNI </a:t>
            </a:r>
            <a:r>
              <a:rPr lang="it-IT" dirty="0" smtClean="0"/>
              <a:t> hanno condiviso i laboratori nell'ambito dell'accordo di laboratorio congiunto pubblico-privato (laboratorio STC – </a:t>
            </a:r>
            <a:r>
              <a:rPr lang="it-IT" dirty="0" err="1" smtClean="0"/>
              <a:t>Ship</a:t>
            </a:r>
            <a:r>
              <a:rPr lang="it-IT" dirty="0" smtClean="0"/>
              <a:t> Technology Centre)</a:t>
            </a:r>
          </a:p>
          <a:p>
            <a:r>
              <a:rPr lang="it-IT" dirty="0" smtClean="0"/>
              <a:t>Il gruppo di lavoro conta su esperienze di ricerca, anche comuni, e il rapporto di fiducia che va consolidandosi sta producendo un forte valore aggiunto per il Sistema Regionale della Ricerca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200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70188" y="1698706"/>
            <a:ext cx="11048523" cy="16859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/>
          <p:cNvSpPr txBox="1"/>
          <p:nvPr/>
        </p:nvSpPr>
        <p:spPr>
          <a:xfrm>
            <a:off x="415596" y="1157691"/>
            <a:ext cx="10738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PRESENTAZIONE DELLA PARTNERSHIP:</a:t>
            </a:r>
            <a:endParaRPr lang="it-IT" sz="2400" dirty="0"/>
          </a:p>
          <a:p>
            <a:endParaRPr lang="it-IT" dirty="0" smtClean="0"/>
          </a:p>
        </p:txBody>
      </p:sp>
      <p:pic>
        <p:nvPicPr>
          <p:cNvPr id="1026" name="Picture 2" descr="C:\Users\HP\Desktop\Dialogo sulla politica di Coesione\logo-mareTC F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632" y="5007344"/>
            <a:ext cx="3342287" cy="68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Dialogo sulla politica di Coesione\lussetti michele_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76" y="2143591"/>
            <a:ext cx="2028820" cy="102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339998" y="3712139"/>
            <a:ext cx="74307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End User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sz="2400" dirty="0" smtClean="0"/>
              <a:t>Responsabile delle attività di coordinamento, diffusione</a:t>
            </a:r>
          </a:p>
          <a:p>
            <a:r>
              <a:rPr lang="it-IT" sz="2400" dirty="0" smtClean="0"/>
              <a:t>e </a:t>
            </a:r>
            <a:r>
              <a:rPr lang="it-IT" sz="2400" dirty="0"/>
              <a:t>divulgazione dei risultati </a:t>
            </a:r>
            <a:r>
              <a:rPr lang="it-IT" sz="2400" dirty="0" smtClean="0"/>
              <a:t>progettuali</a:t>
            </a:r>
          </a:p>
        </p:txBody>
      </p:sp>
      <p:pic>
        <p:nvPicPr>
          <p:cNvPr id="6" name="Immagin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83"/>
          <a:stretch>
            <a:fillRect/>
          </a:stretch>
        </p:blipFill>
        <p:spPr bwMode="auto">
          <a:xfrm>
            <a:off x="3813898" y="2184143"/>
            <a:ext cx="2200856" cy="84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Logo carta intesta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7535" b="38195"/>
          <a:stretch/>
        </p:blipFill>
        <p:spPr bwMode="auto">
          <a:xfrm>
            <a:off x="697448" y="2184143"/>
            <a:ext cx="2930989" cy="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t="4804" r="5296" b="7408"/>
          <a:stretch/>
        </p:blipFill>
        <p:spPr>
          <a:xfrm>
            <a:off x="10095647" y="1889778"/>
            <a:ext cx="1073688" cy="10894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368" y="2465172"/>
            <a:ext cx="1465507" cy="70387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t="42176" r="15373" b="36099"/>
          <a:stretch/>
        </p:blipFill>
        <p:spPr>
          <a:xfrm>
            <a:off x="779333" y="3781797"/>
            <a:ext cx="3466531" cy="750486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70187" y="3488692"/>
            <a:ext cx="11048523" cy="243443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9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2764" y="1048507"/>
            <a:ext cx="10738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PRESENTAZIONE DEL LEAD PARTNER: Marinoni </a:t>
            </a:r>
            <a:r>
              <a:rPr lang="it-IT" sz="2400" dirty="0"/>
              <a:t>sviluppa, produce </a:t>
            </a:r>
            <a:r>
              <a:rPr lang="it-IT" sz="2400" dirty="0" smtClean="0"/>
              <a:t>e </a:t>
            </a:r>
            <a:r>
              <a:rPr lang="it-IT" sz="2400" dirty="0"/>
              <a:t>installa soluzioni tecnologicamente avanzate nell’ambito della cantieristica </a:t>
            </a:r>
            <a:r>
              <a:rPr lang="it-IT" sz="2400" dirty="0" smtClean="0"/>
              <a:t>navale con il supporto della Divisione Lab (CSNI).</a:t>
            </a:r>
            <a:endParaRPr lang="it-IT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56" y="2281321"/>
            <a:ext cx="87344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137" y="2041890"/>
            <a:ext cx="2967012" cy="30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73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"/>
          <a:stretch/>
        </p:blipFill>
        <p:spPr bwMode="auto">
          <a:xfrm>
            <a:off x="409424" y="1137630"/>
            <a:ext cx="10549729" cy="5326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92764" y="789195"/>
            <a:ext cx="10738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PRESENTAZIONE DEL LABORATORIO CONGIUNTO FRA UNITS E CSNI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769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508277" y="1025171"/>
            <a:ext cx="2452406" cy="1790374"/>
            <a:chOff x="5928481" y="3229101"/>
            <a:chExt cx="2452406" cy="179037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48" t="4064" r="14027" b="31098"/>
            <a:stretch/>
          </p:blipFill>
          <p:spPr bwMode="auto">
            <a:xfrm>
              <a:off x="6228184" y="3229101"/>
              <a:ext cx="1853000" cy="909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Gruppo 4"/>
            <p:cNvGrpSpPr>
              <a:grpSpLocks noChangeAspect="1"/>
            </p:cNvGrpSpPr>
            <p:nvPr/>
          </p:nvGrpSpPr>
          <p:grpSpPr>
            <a:xfrm>
              <a:off x="5933890" y="4482927"/>
              <a:ext cx="2441587" cy="536548"/>
              <a:chOff x="4788025" y="4273612"/>
              <a:chExt cx="3493031" cy="767607"/>
            </a:xfrm>
          </p:grpSpPr>
          <p:pic>
            <p:nvPicPr>
              <p:cNvPr id="7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88025" y="4293096"/>
                <a:ext cx="936104" cy="728643"/>
              </a:xfrm>
              <a:prstGeom prst="rect">
                <a:avLst/>
              </a:prstGeom>
            </p:spPr>
          </p:pic>
          <p:pic>
            <p:nvPicPr>
              <p:cNvPr id="8" name="Immagine 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6" t="4804" r="5296" b="7408"/>
              <a:stretch/>
            </p:blipFill>
            <p:spPr>
              <a:xfrm>
                <a:off x="5777909" y="4273612"/>
                <a:ext cx="756534" cy="767607"/>
              </a:xfrm>
              <a:prstGeom prst="rect">
                <a:avLst/>
              </a:prstGeom>
            </p:spPr>
          </p:pic>
          <p:pic>
            <p:nvPicPr>
              <p:cNvPr id="9" name="Immagin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583"/>
              <a:stretch>
                <a:fillRect/>
              </a:stretch>
            </p:blipFill>
            <p:spPr bwMode="auto">
              <a:xfrm>
                <a:off x="6876256" y="4374193"/>
                <a:ext cx="1404800" cy="5411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ttangolo 5"/>
            <p:cNvSpPr/>
            <p:nvPr/>
          </p:nvSpPr>
          <p:spPr>
            <a:xfrm>
              <a:off x="5928481" y="3995772"/>
              <a:ext cx="245240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i="1" dirty="0" smtClean="0">
                  <a:solidFill>
                    <a:srgbClr val="003366"/>
                  </a:solidFill>
                </a:rPr>
                <a:t>Ship Technology Centre</a:t>
              </a:r>
              <a:endParaRPr lang="en-GB" dirty="0">
                <a:solidFill>
                  <a:srgbClr val="003366"/>
                </a:solidFill>
              </a:endParaRPr>
            </a:p>
          </p:txBody>
        </p:sp>
      </p:grpSp>
      <p:pic>
        <p:nvPicPr>
          <p:cNvPr id="13" name="Immagin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41" y="3655813"/>
            <a:ext cx="259228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875" y="1162504"/>
            <a:ext cx="3267028" cy="237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7" descr="Immagine9730ruotat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1091" r="2835" b="1636"/>
          <a:stretch>
            <a:fillRect/>
          </a:stretch>
        </p:blipFill>
        <p:spPr bwMode="auto">
          <a:xfrm>
            <a:off x="3452827" y="2647203"/>
            <a:ext cx="2686538" cy="360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30" b="8518"/>
          <a:stretch/>
        </p:blipFill>
        <p:spPr>
          <a:xfrm>
            <a:off x="6264322" y="1162503"/>
            <a:ext cx="2252688" cy="28562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539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Ditenave_NavRed_trasparente.png"/>
          <p:cNvPicPr>
            <a:picLocks noChangeAspect="1"/>
          </p:cNvPicPr>
          <p:nvPr/>
        </p:nvPicPr>
        <p:blipFill rotWithShape="1">
          <a:blip r:embed="rId2" cstate="print"/>
          <a:srcRect l="19188" r="9997" b="4590"/>
          <a:stretch/>
        </p:blipFill>
        <p:spPr>
          <a:xfrm>
            <a:off x="9512490" y="1157714"/>
            <a:ext cx="2115403" cy="2850130"/>
          </a:xfrm>
          <a:prstGeom prst="rect">
            <a:avLst/>
          </a:prstGeom>
        </p:spPr>
      </p:pic>
      <p:pic>
        <p:nvPicPr>
          <p:cNvPr id="4" name="Immagine 3" descr="navred@cruise CON SCRIT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6094" y="3161683"/>
            <a:ext cx="4390301" cy="1487353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92763" y="843787"/>
            <a:ext cx="113351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PAN E SIPAN: </a:t>
            </a:r>
          </a:p>
          <a:p>
            <a:r>
              <a:rPr lang="it-IT" sz="2400" dirty="0" smtClean="0"/>
              <a:t>progetti per l'industrializzazione di prodotti studiati nell'ambito del progetto di ricerca finanziato dal PROGRAMMA ATTUATIVO REGIONALE PAR-FSC 2007-13</a:t>
            </a:r>
          </a:p>
          <a:p>
            <a:endParaRPr lang="it-IT" sz="2400" dirty="0" smtClean="0"/>
          </a:p>
          <a:p>
            <a:r>
              <a:rPr lang="it-IT" sz="2400" dirty="0" smtClean="0">
                <a:solidFill>
                  <a:srgbClr val="FF0000"/>
                </a:solidFill>
              </a:rPr>
              <a:t>RIDUZIONE </a:t>
            </a:r>
            <a:r>
              <a:rPr lang="it-IT" sz="2400" dirty="0">
                <a:solidFill>
                  <a:srgbClr val="FF0000"/>
                </a:solidFill>
              </a:rPr>
              <a:t>DEL RUMORE E DELLE VIBRAZIONI A BORDO </a:t>
            </a:r>
            <a:endParaRPr lang="it-IT" sz="2400" dirty="0" smtClean="0">
              <a:solidFill>
                <a:srgbClr val="FF0000"/>
              </a:solidFill>
            </a:endParaRPr>
          </a:p>
          <a:p>
            <a:r>
              <a:rPr lang="it-IT" sz="2400" dirty="0" smtClean="0">
                <a:solidFill>
                  <a:srgbClr val="FF0000"/>
                </a:solidFill>
              </a:rPr>
              <a:t>DELLE </a:t>
            </a:r>
            <a:r>
              <a:rPr lang="it-IT" sz="2400" dirty="0">
                <a:solidFill>
                  <a:srgbClr val="FF0000"/>
                </a:solidFill>
              </a:rPr>
              <a:t>NAVI DA CROCIERA DI NUOVA GENERAZIONE</a:t>
            </a:r>
            <a:endParaRPr lang="it-IT" sz="2400" dirty="0" smtClean="0">
              <a:solidFill>
                <a:srgbClr val="FF0000"/>
              </a:solidFill>
            </a:endParaRPr>
          </a:p>
          <a:p>
            <a:endParaRPr lang="it-IT" sz="2400" dirty="0" smtClean="0"/>
          </a:p>
          <a:p>
            <a:pPr marL="342900" indent="-342900">
              <a:buFontTx/>
              <a:buChar char="-"/>
            </a:pPr>
            <a:r>
              <a:rPr lang="it-IT" sz="2400" dirty="0" smtClean="0"/>
              <a:t>SVILUPPO CONCETTUALE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RICERCA DI BASE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DEFINIZIONE DEL CONCEPT</a:t>
            </a:r>
          </a:p>
          <a:p>
            <a:pPr marL="342900" indent="-342900">
              <a:buFontTx/>
              <a:buChar char="-"/>
            </a:pPr>
            <a:r>
              <a:rPr lang="it-IT" sz="2400" dirty="0" smtClean="0"/>
              <a:t>SPERIMENTAZIONE DI BASE</a:t>
            </a:r>
          </a:p>
          <a:p>
            <a:pPr lvl="8"/>
            <a:endParaRPr lang="it-IT" sz="2400" dirty="0" smtClean="0"/>
          </a:p>
          <a:p>
            <a:pPr lvl="8"/>
            <a:r>
              <a:rPr lang="it-IT" sz="2400" dirty="0" smtClean="0">
                <a:solidFill>
                  <a:srgbClr val="1F4E79"/>
                </a:solidFill>
              </a:rPr>
              <a:t>Risultati presentati nella conferenza pubblica </a:t>
            </a:r>
            <a:r>
              <a:rPr lang="it-IT" sz="2400" dirty="0">
                <a:solidFill>
                  <a:srgbClr val="1F4E79"/>
                </a:solidFill>
              </a:rPr>
              <a:t>tenutasi presso </a:t>
            </a:r>
            <a:r>
              <a:rPr lang="it-IT" sz="2400" dirty="0" smtClean="0">
                <a:solidFill>
                  <a:srgbClr val="1F4E79"/>
                </a:solidFill>
              </a:rPr>
              <a:t>l'Università </a:t>
            </a:r>
            <a:r>
              <a:rPr lang="it-IT" sz="2400" dirty="0">
                <a:solidFill>
                  <a:srgbClr val="1F4E79"/>
                </a:solidFill>
              </a:rPr>
              <a:t>degli Studi di </a:t>
            </a:r>
            <a:r>
              <a:rPr lang="it-IT" sz="2400" dirty="0" smtClean="0">
                <a:solidFill>
                  <a:srgbClr val="1F4E79"/>
                </a:solidFill>
              </a:rPr>
              <a:t>Trieste il </a:t>
            </a:r>
            <a:r>
              <a:rPr lang="it-IT" sz="2400" dirty="0">
                <a:solidFill>
                  <a:srgbClr val="1F4E79"/>
                </a:solidFill>
              </a:rPr>
              <a:t>26 maggio 2016</a:t>
            </a:r>
            <a:endParaRPr lang="it-IT" sz="2400" dirty="0" smtClean="0">
              <a:solidFill>
                <a:srgbClr val="1F4E79"/>
              </a:solidFill>
            </a:endParaRPr>
          </a:p>
          <a:p>
            <a:r>
              <a:rPr lang="it-IT" sz="2400" dirty="0" smtClean="0"/>
              <a:t>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7667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IL PROGETTO PAN </a:t>
            </a:r>
            <a:br>
              <a:rPr lang="en-GB" sz="3900" dirty="0" smtClean="0"/>
            </a:br>
            <a:r>
              <a:rPr lang="it-IT" sz="4000" b="1" dirty="0" smtClean="0">
                <a:solidFill>
                  <a:srgbClr val="1F4E79"/>
                </a:solidFill>
              </a:rPr>
              <a:t>P</a:t>
            </a:r>
            <a:r>
              <a:rPr lang="it-IT" sz="4000" dirty="0" smtClean="0"/>
              <a:t>untello </a:t>
            </a:r>
            <a:r>
              <a:rPr lang="it-IT" sz="4000" b="1" dirty="0">
                <a:solidFill>
                  <a:srgbClr val="1F4E79"/>
                </a:solidFill>
              </a:rPr>
              <a:t>A</a:t>
            </a:r>
            <a:r>
              <a:rPr lang="it-IT" sz="4000" dirty="0"/>
              <a:t>ntivibrante per strutture </a:t>
            </a:r>
            <a:r>
              <a:rPr lang="it-IT" sz="4000" b="1" dirty="0">
                <a:solidFill>
                  <a:srgbClr val="1F4E79"/>
                </a:solidFill>
              </a:rPr>
              <a:t>N</a:t>
            </a:r>
            <a:r>
              <a:rPr lang="it-IT" sz="4000" dirty="0"/>
              <a:t>avali</a:t>
            </a:r>
            <a:endParaRPr lang="en-GB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071289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La </a:t>
            </a:r>
            <a:r>
              <a:rPr lang="it-IT" dirty="0"/>
              <a:t>via tradizionale per aumentare il comfort </a:t>
            </a:r>
            <a:r>
              <a:rPr lang="it-IT" dirty="0" smtClean="0"/>
              <a:t>vibro-acustico: separare le sorgenti dal corpo nave.</a:t>
            </a:r>
            <a:endParaRPr lang="it-IT" dirty="0"/>
          </a:p>
          <a:p>
            <a:r>
              <a:rPr lang="it-IT" dirty="0"/>
              <a:t>L'ulteriore passo che ci si propone di compiere in questo progetto è quello di abbattere il flusso vibratorio che scorre nelle strutture della nave dalle sorgenti verso i ponti alloggio. </a:t>
            </a:r>
            <a:endParaRPr lang="it-IT" dirty="0" smtClean="0"/>
          </a:p>
          <a:p>
            <a:r>
              <a:rPr lang="it-IT" dirty="0" smtClean="0"/>
              <a:t>Le </a:t>
            </a:r>
            <a:r>
              <a:rPr lang="it-IT" dirty="0"/>
              <a:t>vie preferenziali nella trasmissione delle vibrazioni sono rappresentate dai puntelli di sostegno dei ponti, elementi di discontinuità della struttura, che hanno una rigidezza superiore a quella dei pannelli nervati dei fianchi e delle paratie e che perciò creano un vero corto circuito vibrazionale tra ponti successivi. </a:t>
            </a:r>
          </a:p>
          <a:p>
            <a:r>
              <a:rPr lang="it-IT" dirty="0"/>
              <a:t>Muovendosi in questa direzione, il progetto si propone di giungere all'industrializzazione di un sistema di taglio vibroacustico da inserire alla base del puntello (che diventa quindi un puntello antivibrante</a:t>
            </a:r>
            <a:r>
              <a:rPr lang="it-IT" dirty="0" smtClean="0"/>
              <a:t>).</a:t>
            </a:r>
          </a:p>
        </p:txBody>
      </p:sp>
      <p:pic>
        <p:nvPicPr>
          <p:cNvPr id="4" name="Picture 3" descr="C:\Users\HP\Desktop\Desktop\99_75 Progetti PAN-SIPAN\Logo et al\pan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50" y="191068"/>
            <a:ext cx="1825978" cy="12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4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2763" y="939323"/>
            <a:ext cx="113351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Il puntello tradizionale e la soluzione antivibrante:</a:t>
            </a:r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ponte di nave cruise                           prototipi di inserti antivibranti e disegno del </a:t>
            </a:r>
            <a:r>
              <a:rPr lang="it-IT" sz="2400" dirty="0" err="1" smtClean="0"/>
              <a:t>concept</a:t>
            </a:r>
            <a:endParaRPr lang="it-IT" sz="2400" dirty="0" smtClean="0"/>
          </a:p>
        </p:txBody>
      </p:sp>
      <p:pic>
        <p:nvPicPr>
          <p:cNvPr id="1026" name="Picture 2" descr="C:\Users\HP\Desktop\Materiale Maestri\Foto cantiere 2017\DSC012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4"/>
          <a:stretch/>
        </p:blipFill>
        <p:spPr bwMode="auto">
          <a:xfrm>
            <a:off x="388299" y="1719623"/>
            <a:ext cx="4035993" cy="361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4300" r="16139" b="14300"/>
          <a:stretch/>
        </p:blipFill>
        <p:spPr>
          <a:xfrm>
            <a:off x="4682489" y="2745407"/>
            <a:ext cx="3545335" cy="2592288"/>
          </a:xfrm>
          <a:prstGeom prst="rect">
            <a:avLst/>
          </a:prstGeom>
        </p:spPr>
      </p:pic>
      <p:pic>
        <p:nvPicPr>
          <p:cNvPr id="8" name="Picture 25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8" b="15240"/>
          <a:stretch/>
        </p:blipFill>
        <p:spPr bwMode="auto">
          <a:xfrm>
            <a:off x="8327237" y="1974204"/>
            <a:ext cx="3384376" cy="345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HP\Desktop\Desktop\99_75 Progetti PAN-SIPAN\Logo et al\pan 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50" y="191068"/>
            <a:ext cx="1825978" cy="12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5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2763" y="843787"/>
            <a:ext cx="11335129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Metodo di indagine e struttura del progetto</a:t>
            </a:r>
            <a:r>
              <a:rPr lang="it-IT" sz="2400" dirty="0" smtClean="0"/>
              <a:t>:</a:t>
            </a:r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r>
              <a:rPr lang="it-IT" sz="900" dirty="0" smtClean="0"/>
              <a:t>     </a:t>
            </a:r>
          </a:p>
          <a:p>
            <a:r>
              <a:rPr lang="it-IT" sz="2400" dirty="0" smtClean="0"/>
              <a:t>    </a:t>
            </a:r>
            <a:r>
              <a:rPr lang="it-IT" dirty="0" smtClean="0"/>
              <a:t> </a:t>
            </a:r>
            <a:r>
              <a:rPr lang="it-IT" sz="2400" dirty="0" smtClean="0"/>
              <a:t>+ valutazioni economiche</a:t>
            </a:r>
            <a:r>
              <a:rPr lang="it-IT" sz="2400" dirty="0" smtClean="0"/>
              <a:t> </a:t>
            </a:r>
            <a:endParaRPr lang="it-IT" sz="2400" dirty="0" smtClean="0"/>
          </a:p>
          <a:p>
            <a:endParaRPr lang="it-IT" sz="2400" dirty="0" smtClean="0"/>
          </a:p>
        </p:txBody>
      </p:sp>
      <p:pic>
        <p:nvPicPr>
          <p:cNvPr id="8" name="Picture 3" descr="C:\Users\HP\Desktop\Desktop\99_75 Progetti PAN-SIPAN\Logo et al\pan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50" y="191068"/>
            <a:ext cx="1825978" cy="12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96036" y="2115367"/>
            <a:ext cx="3166280" cy="1310185"/>
          </a:xfrm>
          <a:prstGeom prst="rect">
            <a:avLst/>
          </a:prstGeom>
          <a:solidFill>
            <a:srgbClr val="FF0000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smtClean="0">
                <a:solidFill>
                  <a:schemeClr val="bg1"/>
                </a:solidFill>
              </a:rPr>
              <a:t>STESURA </a:t>
            </a:r>
            <a:r>
              <a:rPr lang="it-IT" sz="2400" dirty="0">
                <a:solidFill>
                  <a:schemeClr val="bg1"/>
                </a:solidFill>
              </a:rPr>
              <a:t>DEL PROGETTO PRELIMINARE 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59075" y="2115366"/>
            <a:ext cx="3166280" cy="13101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PROVE DI CARATTERIZZAZIONE DINAMICA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8230318" y="2115365"/>
            <a:ext cx="3166280" cy="13101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PROVE DI RESISTENZA STRUTTURALE</a:t>
            </a:r>
          </a:p>
        </p:txBody>
      </p:sp>
      <p:cxnSp>
        <p:nvCxnSpPr>
          <p:cNvPr id="13" name="Connettore 2 12"/>
          <p:cNvCxnSpPr>
            <a:stCxn id="9" idx="3"/>
            <a:endCxn id="10" idx="1"/>
          </p:cNvCxnSpPr>
          <p:nvPr/>
        </p:nvCxnSpPr>
        <p:spPr>
          <a:xfrm flipV="1">
            <a:off x="3862316" y="2770459"/>
            <a:ext cx="596759" cy="1"/>
          </a:xfrm>
          <a:prstGeom prst="straightConnector1">
            <a:avLst/>
          </a:prstGeom>
          <a:ln w="38100">
            <a:solidFill>
              <a:srgbClr val="1F4E7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10" idx="3"/>
            <a:endCxn id="11" idx="1"/>
          </p:cNvCxnSpPr>
          <p:nvPr/>
        </p:nvCxnSpPr>
        <p:spPr>
          <a:xfrm flipV="1">
            <a:off x="7625355" y="2770458"/>
            <a:ext cx="604963" cy="1"/>
          </a:xfrm>
          <a:prstGeom prst="straightConnector1">
            <a:avLst/>
          </a:prstGeom>
          <a:ln w="38100">
            <a:solidFill>
              <a:srgbClr val="1F4E7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698308" y="4014711"/>
            <a:ext cx="3166280" cy="1310185"/>
          </a:xfrm>
          <a:prstGeom prst="rect">
            <a:avLst/>
          </a:prstGeom>
          <a:solidFill>
            <a:srgbClr val="00B050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PROVE DI INSTALLAZIONE A BORDO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461347" y="4014710"/>
            <a:ext cx="3166280" cy="13101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PROVE DI COLLEGAMENTO SISTEMA-PONTE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8232590" y="4014709"/>
            <a:ext cx="3166280" cy="13101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PROVE DI COLLEGAMENTO SISTEMA-COLONNA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Connettore 2 20"/>
          <p:cNvCxnSpPr>
            <a:stCxn id="18" idx="3"/>
            <a:endCxn id="19" idx="1"/>
          </p:cNvCxnSpPr>
          <p:nvPr/>
        </p:nvCxnSpPr>
        <p:spPr>
          <a:xfrm flipV="1">
            <a:off x="3864588" y="4669803"/>
            <a:ext cx="596759" cy="1"/>
          </a:xfrm>
          <a:prstGeom prst="straightConnector1">
            <a:avLst/>
          </a:prstGeom>
          <a:ln w="38100">
            <a:solidFill>
              <a:srgbClr val="1F4E7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19" idx="3"/>
            <a:endCxn id="20" idx="1"/>
          </p:cNvCxnSpPr>
          <p:nvPr/>
        </p:nvCxnSpPr>
        <p:spPr>
          <a:xfrm flipV="1">
            <a:off x="7627627" y="4669802"/>
            <a:ext cx="604963" cy="1"/>
          </a:xfrm>
          <a:prstGeom prst="straightConnector1">
            <a:avLst/>
          </a:prstGeom>
          <a:ln w="38100">
            <a:solidFill>
              <a:srgbClr val="1F4E7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11" idx="2"/>
            <a:endCxn id="20" idx="0"/>
          </p:cNvCxnSpPr>
          <p:nvPr/>
        </p:nvCxnSpPr>
        <p:spPr>
          <a:xfrm>
            <a:off x="9813458" y="3425550"/>
            <a:ext cx="2272" cy="589159"/>
          </a:xfrm>
          <a:prstGeom prst="straightConnector1">
            <a:avLst/>
          </a:prstGeom>
          <a:ln w="38100">
            <a:solidFill>
              <a:srgbClr val="1F4E7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636228" y="1733228"/>
            <a:ext cx="1099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WP1 </a:t>
            </a:r>
            <a:r>
              <a:rPr lang="it-IT" dirty="0" smtClean="0">
                <a:sym typeface="Wingdings"/>
              </a:rPr>
              <a:t></a:t>
            </a:r>
            <a:r>
              <a:rPr lang="it-IT" dirty="0" smtClean="0"/>
              <a:t>				  WP2 </a:t>
            </a:r>
            <a:r>
              <a:rPr lang="it-IT" dirty="0">
                <a:sym typeface="Wingdings"/>
              </a:rPr>
              <a:t> </a:t>
            </a:r>
            <a:r>
              <a:rPr lang="it-IT" dirty="0" smtClean="0"/>
              <a:t>				    WP3 (</a:t>
            </a:r>
            <a:r>
              <a:rPr lang="it-IT" i="1" dirty="0" smtClean="0"/>
              <a:t>in corso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24852" y="3632572"/>
            <a:ext cx="1099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WP6				  WP5				    WP4 (</a:t>
            </a:r>
            <a:r>
              <a:rPr lang="it-IT" i="1" dirty="0" smtClean="0"/>
              <a:t>in corso</a:t>
            </a:r>
            <a:r>
              <a:rPr lang="it-IT" dirty="0" smtClean="0"/>
              <a:t>) </a:t>
            </a:r>
            <a:endParaRPr lang="en-US" dirty="0"/>
          </a:p>
        </p:txBody>
      </p:sp>
      <p:sp>
        <p:nvSpPr>
          <p:cNvPr id="32" name="Rettangolo 31"/>
          <p:cNvSpPr/>
          <p:nvPr/>
        </p:nvSpPr>
        <p:spPr>
          <a:xfrm>
            <a:off x="4162967" y="1672091"/>
            <a:ext cx="7453549" cy="3841609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9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2763" y="939323"/>
            <a:ext cx="113351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Prototipo del puntello antivibrante:</a:t>
            </a:r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Componente antivibrante da saldare		</a:t>
            </a:r>
            <a:r>
              <a:rPr lang="it-IT" sz="2000" dirty="0"/>
              <a:t> </a:t>
            </a:r>
            <a:r>
              <a:rPr lang="it-IT" sz="2400" dirty="0"/>
              <a:t>Componente antivibrante </a:t>
            </a:r>
            <a:r>
              <a:rPr lang="it-IT" sz="2400" dirty="0" smtClean="0"/>
              <a:t> </a:t>
            </a:r>
          </a:p>
          <a:p>
            <a:r>
              <a:rPr lang="it-IT" sz="2400" dirty="0" smtClean="0"/>
              <a:t>alla base del puntello 				 attrezzata per eseguire i test di laboratorio</a:t>
            </a:r>
            <a:endParaRPr lang="it-IT" sz="2400" dirty="0"/>
          </a:p>
        </p:txBody>
      </p:sp>
      <p:pic>
        <p:nvPicPr>
          <p:cNvPr id="1027" name="Picture 3" descr="C:\Users\HP\Desktop\Desktop\99_75 Progetti PAN-SIPAN\Logo et al\pan 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950" y="191068"/>
            <a:ext cx="1825978" cy="12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3" r="21136"/>
          <a:stretch/>
        </p:blipFill>
        <p:spPr>
          <a:xfrm>
            <a:off x="427294" y="1426427"/>
            <a:ext cx="4531058" cy="387687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3" b="17014"/>
          <a:stretch/>
        </p:blipFill>
        <p:spPr>
          <a:xfrm>
            <a:off x="5968304" y="1426427"/>
            <a:ext cx="2999525" cy="38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1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LE MOTIVAZIONI: le </a:t>
            </a:r>
            <a:r>
              <a:rPr lang="en-GB" sz="3900" dirty="0" err="1" smtClean="0"/>
              <a:t>richieste</a:t>
            </a:r>
            <a:r>
              <a:rPr lang="en-GB" sz="3900" dirty="0" smtClean="0"/>
              <a:t> </a:t>
            </a:r>
            <a:r>
              <a:rPr lang="en-GB" sz="3900" dirty="0" err="1" smtClean="0"/>
              <a:t>della</a:t>
            </a:r>
            <a:r>
              <a:rPr lang="en-GB" sz="3900" dirty="0" smtClean="0"/>
              <a:t> </a:t>
            </a:r>
            <a:r>
              <a:rPr lang="en-GB" sz="3900" dirty="0" err="1"/>
              <a:t>C</a:t>
            </a:r>
            <a:r>
              <a:rPr lang="en-GB" sz="3900" dirty="0" err="1" smtClean="0"/>
              <a:t>antieristica</a:t>
            </a:r>
            <a:endParaRPr lang="en-GB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Il mercato della crocieristica mondiale richiede navi che offrano livelli di comfort sempre più alti </a:t>
            </a:r>
            <a:endParaRPr lang="it-IT" dirty="0" smtClean="0"/>
          </a:p>
          <a:p>
            <a:r>
              <a:rPr lang="it-IT" dirty="0" smtClean="0"/>
              <a:t>Il benessere </a:t>
            </a:r>
            <a:r>
              <a:rPr lang="it-IT" dirty="0"/>
              <a:t>che viene percepito è l'effetto della combinazione di fattori diversi e dominante è il ruolo delle sorgenti di disturbo vibratorie. </a:t>
            </a:r>
            <a:endParaRPr lang="it-IT" dirty="0" smtClean="0"/>
          </a:p>
          <a:p>
            <a:r>
              <a:rPr lang="it-IT" dirty="0" smtClean="0"/>
              <a:t>E' </a:t>
            </a:r>
            <a:r>
              <a:rPr lang="it-IT" dirty="0"/>
              <a:t>essenziale poter limitare al massimo i disturbi di questa natura. </a:t>
            </a:r>
            <a:endParaRPr lang="it-IT" dirty="0" smtClean="0"/>
          </a:p>
          <a:p>
            <a:pPr marL="0" indent="0">
              <a:buNone/>
            </a:pPr>
            <a:r>
              <a:rPr lang="it-IT" dirty="0" smtClean="0">
                <a:solidFill>
                  <a:srgbClr val="1F4E79"/>
                </a:solidFill>
              </a:rPr>
              <a:t>La </a:t>
            </a:r>
            <a:r>
              <a:rPr lang="it-IT" dirty="0">
                <a:solidFill>
                  <a:srgbClr val="1F4E79"/>
                </a:solidFill>
              </a:rPr>
              <a:t>ricerca di soluzioni più efficaci è un aspetto strategico per la competitività di un cantiere costruttore, soprattutto se il suo mercato è quello delle navi cruise di alta qualità o dei mega yacht. </a:t>
            </a:r>
            <a:endParaRPr lang="en-GB" dirty="0">
              <a:solidFill>
                <a:srgbClr val="1F4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37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651836"/>
            <a:ext cx="10515600" cy="1941232"/>
          </a:xfrm>
        </p:spPr>
        <p:txBody>
          <a:bodyPr>
            <a:noAutofit/>
          </a:bodyPr>
          <a:lstStyle/>
          <a:p>
            <a:r>
              <a:rPr lang="en-GB" sz="3900" dirty="0" smtClean="0"/>
              <a:t>IL PROGETTO SIPAN </a:t>
            </a:r>
            <a:br>
              <a:rPr lang="en-GB" sz="3900" dirty="0" smtClean="0"/>
            </a:br>
            <a:r>
              <a:rPr lang="it-IT" sz="4000" b="1" dirty="0" smtClean="0">
                <a:solidFill>
                  <a:srgbClr val="1F4E79"/>
                </a:solidFill>
              </a:rPr>
              <a:t>S</a:t>
            </a:r>
            <a:r>
              <a:rPr lang="it-IT" sz="4000" dirty="0" smtClean="0"/>
              <a:t>istema </a:t>
            </a:r>
            <a:r>
              <a:rPr lang="it-IT" sz="4000" dirty="0"/>
              <a:t>integrato di </a:t>
            </a:r>
            <a:r>
              <a:rPr lang="it-IT" sz="4000" b="1" dirty="0" smtClean="0">
                <a:solidFill>
                  <a:srgbClr val="1F4E79"/>
                </a:solidFill>
              </a:rPr>
              <a:t>I</a:t>
            </a:r>
            <a:r>
              <a:rPr lang="it-IT" sz="4000" dirty="0" smtClean="0"/>
              <a:t>solazione </a:t>
            </a:r>
            <a:r>
              <a:rPr lang="it-IT" sz="4000" dirty="0"/>
              <a:t>vibro-acustica per </a:t>
            </a:r>
            <a:r>
              <a:rPr lang="it-IT" sz="4000" b="1" dirty="0" err="1" smtClean="0">
                <a:solidFill>
                  <a:srgbClr val="1F4E79"/>
                </a:solidFill>
              </a:rPr>
              <a:t>PA</a:t>
            </a:r>
            <a:r>
              <a:rPr lang="it-IT" sz="4000" dirty="0" err="1" smtClean="0"/>
              <a:t>vimentazioni</a:t>
            </a:r>
            <a:r>
              <a:rPr lang="it-IT" sz="4000" dirty="0" smtClean="0"/>
              <a:t> </a:t>
            </a:r>
            <a:r>
              <a:rPr lang="it-IT" sz="4000" b="1" dirty="0" smtClean="0">
                <a:solidFill>
                  <a:srgbClr val="1F4E79"/>
                </a:solidFill>
              </a:rPr>
              <a:t>N</a:t>
            </a:r>
            <a:r>
              <a:rPr lang="it-IT" sz="4000" dirty="0" smtClean="0"/>
              <a:t>avali</a:t>
            </a:r>
            <a:endParaRPr lang="en-GB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2548969"/>
            <a:ext cx="10515600" cy="3524285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Il progetto SIPAN si </a:t>
            </a:r>
            <a:r>
              <a:rPr lang="it-IT" dirty="0" smtClean="0"/>
              <a:t>occupa </a:t>
            </a:r>
            <a:r>
              <a:rPr lang="it-IT" dirty="0"/>
              <a:t>di condurre studi ed esperienze per l'ingegnerizzazione e l'industrializzazione di un innovativo sistema integrato di isolazione vibro-acustica per pavimentazioni navali, da usare per allestimenti di navi a elevato livello di comfort. </a:t>
            </a:r>
            <a:endParaRPr lang="it-IT" dirty="0" smtClean="0"/>
          </a:p>
          <a:p>
            <a:r>
              <a:rPr lang="it-IT" dirty="0" smtClean="0"/>
              <a:t>Il rumore da calpestio costituisce </a:t>
            </a:r>
            <a:r>
              <a:rPr lang="it-IT" dirty="0"/>
              <a:t>elemento preponderante nella percezione del comfort, la possibilità di ridurre il rumore da impatto generato dall'azione umana è uno degli aspetti prioritari dei progettisti. </a:t>
            </a:r>
          </a:p>
          <a:p>
            <a:r>
              <a:rPr lang="it-IT" dirty="0" smtClean="0"/>
              <a:t>La </a:t>
            </a:r>
            <a:r>
              <a:rPr lang="it-IT" dirty="0"/>
              <a:t>leva economica per l'introduzione nel mercato del nuovo sistema di pavimentazione è fortissima perché su una mega nave cruise anche poche decine di cabine non pienamente sfruttabili (perché non facilmente vendibili) sono causa di forti perdite per l'armatore.</a:t>
            </a:r>
          </a:p>
          <a:p>
            <a:r>
              <a:rPr lang="it-IT" dirty="0" smtClean="0"/>
              <a:t>L'idea </a:t>
            </a:r>
            <a:r>
              <a:rPr lang="it-IT" dirty="0"/>
              <a:t>portante è quella di interporre elementi di isolazione fra il piano di calpestio e la struttura portante dei ponte, elementi che sono realizzati con elastomeri e che costituiscono dei veri e propri resilienti di disaccoppiamento.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xmlns:lc="http://schemas.openxmlformats.org/drawingml/2006/lockedCanvas" id="{F9E96988-73DA-4049-B0E4-EB6FBBD306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34" y="167291"/>
            <a:ext cx="1873185" cy="112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2763" y="939323"/>
            <a:ext cx="11335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La soluzione di partenza </a:t>
            </a:r>
            <a:r>
              <a:rPr lang="it-IT" sz="2400" dirty="0" smtClean="0"/>
              <a:t>del pavimento sospeso antivibrante</a:t>
            </a:r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xmlns:lc="http://schemas.openxmlformats.org/drawingml/2006/lockedCanvas" id="{F9E96988-73DA-4049-B0E4-EB6FBBD306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34" y="167291"/>
            <a:ext cx="1873185" cy="1129576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xmlns="" xmlns:lc="http://schemas.openxmlformats.org/drawingml/2006/lockedCanvas" id="{96DAB2EB-5137-4709-8B1A-861247147A29}"/>
              </a:ext>
            </a:extLst>
          </p:cNvPr>
          <p:cNvGrpSpPr/>
          <p:nvPr/>
        </p:nvGrpSpPr>
        <p:grpSpPr>
          <a:xfrm>
            <a:off x="450997" y="1722218"/>
            <a:ext cx="5830806" cy="3969929"/>
            <a:chOff x="0" y="2354798"/>
            <a:chExt cx="5830806" cy="3969929"/>
          </a:xfrm>
        </p:grpSpPr>
        <p:pic>
          <p:nvPicPr>
            <p:cNvPr id="7" name="Picture 169">
              <a:extLst>
                <a:ext uri="{FF2B5EF4-FFF2-40B4-BE49-F238E27FC236}">
                  <a16:creationId xmlns:a16="http://schemas.microsoft.com/office/drawing/2014/main" xmlns="" xmlns:lc="http://schemas.openxmlformats.org/drawingml/2006/lockedCanvas" id="{D6976F1F-3CDC-4177-9795-2F4BECE92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354798"/>
              <a:ext cx="3523451" cy="3456384"/>
            </a:xfrm>
            <a:prstGeom prst="rect">
              <a:avLst/>
            </a:prstGeom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xmlns="" xmlns:lc="http://schemas.openxmlformats.org/drawingml/2006/lockedCanvas" id="{9457D6DE-15E0-4E9E-951D-16A57566FE97}"/>
                </a:ext>
              </a:extLst>
            </p:cNvPr>
            <p:cNvSpPr txBox="1"/>
            <p:nvPr/>
          </p:nvSpPr>
          <p:spPr>
            <a:xfrm>
              <a:off x="3453366" y="4431446"/>
              <a:ext cx="237744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Grigliato di supporto del piano di calpestio</a:t>
              </a:r>
              <a:endParaRPr lang="en-GB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9" name="Straight Arrow Connector 10">
              <a:extLst>
                <a:ext uri="{FF2B5EF4-FFF2-40B4-BE49-F238E27FC236}">
                  <a16:creationId xmlns:a16="http://schemas.microsoft.com/office/drawing/2014/main" xmlns="" xmlns:lc="http://schemas.openxmlformats.org/drawingml/2006/lockedCanvas" id="{C3FDB620-4E29-48CA-B0E8-1CB96D4F8CE1}"/>
                </a:ext>
              </a:extLst>
            </p:cNvPr>
            <p:cNvCxnSpPr/>
            <p:nvPr/>
          </p:nvCxnSpPr>
          <p:spPr>
            <a:xfrm flipH="1" flipV="1">
              <a:off x="2731770" y="3714750"/>
              <a:ext cx="748318" cy="945592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6">
              <a:extLst>
                <a:ext uri="{FF2B5EF4-FFF2-40B4-BE49-F238E27FC236}">
                  <a16:creationId xmlns:a16="http://schemas.microsoft.com/office/drawing/2014/main" xmlns="" xmlns:lc="http://schemas.openxmlformats.org/drawingml/2006/lockedCanvas" id="{90D99210-3504-4F3C-ABE8-40596D6F702A}"/>
                </a:ext>
              </a:extLst>
            </p:cNvPr>
            <p:cNvSpPr txBox="1"/>
            <p:nvPr/>
          </p:nvSpPr>
          <p:spPr>
            <a:xfrm>
              <a:off x="3383280" y="5401397"/>
              <a:ext cx="237744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Sospensione elastica </a:t>
              </a:r>
              <a:r>
                <a:rPr lang="it-IT" dirty="0" smtClean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realizzata con elementi </a:t>
              </a:r>
              <a:r>
                <a:rPr lang="it-IT" dirty="0">
                  <a:solidFill>
                    <a:schemeClr val="tx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resilienti</a:t>
              </a:r>
              <a:endParaRPr lang="en-GB" dirty="0">
                <a:solidFill>
                  <a:schemeClr val="tx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1" name="Straight Arrow Connector 17">
              <a:extLst>
                <a:ext uri="{FF2B5EF4-FFF2-40B4-BE49-F238E27FC236}">
                  <a16:creationId xmlns:a16="http://schemas.microsoft.com/office/drawing/2014/main" xmlns="" xmlns:lc="http://schemas.openxmlformats.org/drawingml/2006/lockedCanvas" id="{FB0E1DBF-269E-45C2-9913-EA9FCA3E4567}"/>
                </a:ext>
              </a:extLst>
            </p:cNvPr>
            <p:cNvCxnSpPr/>
            <p:nvPr/>
          </p:nvCxnSpPr>
          <p:spPr>
            <a:xfrm flipH="1" flipV="1">
              <a:off x="1908810" y="5372101"/>
              <a:ext cx="1474470" cy="439081"/>
            </a:xfrm>
            <a:prstGeom prst="straightConnector1">
              <a:avLst/>
            </a:prstGeom>
            <a:ln w="12700">
              <a:solidFill>
                <a:schemeClr val="tx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20151113_153133">
            <a:extLst>
              <a:ext uri="{FF2B5EF4-FFF2-40B4-BE49-F238E27FC236}">
                <a16:creationId xmlns:a16="http://schemas.microsoft.com/office/drawing/2014/main" xmlns="" xmlns:lc="http://schemas.openxmlformats.org/drawingml/2006/lockedCanvas" id="{5319007B-7A2F-41E2-8F32-6D8CCDC81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7070" y="1662727"/>
            <a:ext cx="4285796" cy="241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xmlns:lc="http://schemas.openxmlformats.org/drawingml/2006/lockedCanvas" id="{AAC3C998-4949-44EB-AFDB-03DCDC77DB8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34" y="3798866"/>
            <a:ext cx="4118100" cy="234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2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2763" y="843787"/>
            <a:ext cx="113351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Metodo di indagine e struttura del </a:t>
            </a:r>
            <a:r>
              <a:rPr lang="it-IT" sz="2400" dirty="0" smtClean="0"/>
              <a:t>progetto</a:t>
            </a:r>
            <a:r>
              <a:rPr lang="it-IT" sz="2400" dirty="0" smtClean="0"/>
              <a:t>:</a:t>
            </a:r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dirty="0" smtClean="0"/>
          </a:p>
          <a:p>
            <a:r>
              <a:rPr lang="it-IT" sz="2400" dirty="0" smtClean="0"/>
              <a:t>                            </a:t>
            </a:r>
            <a:endParaRPr lang="it-IT" sz="2400" dirty="0" smtClean="0"/>
          </a:p>
        </p:txBody>
      </p:sp>
      <p:sp>
        <p:nvSpPr>
          <p:cNvPr id="9" name="Rettangolo 8"/>
          <p:cNvSpPr/>
          <p:nvPr/>
        </p:nvSpPr>
        <p:spPr>
          <a:xfrm>
            <a:off x="696036" y="1937943"/>
            <a:ext cx="3166280" cy="1310185"/>
          </a:xfrm>
          <a:prstGeom prst="rect">
            <a:avLst/>
          </a:prstGeom>
          <a:solidFill>
            <a:srgbClr val="FF0000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PROGETTAZIONE IN ITINERE DEL SISTEMA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459075" y="1937942"/>
            <a:ext cx="3166280" cy="13101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PROVE </a:t>
            </a:r>
            <a:r>
              <a:rPr lang="en-US" sz="2400" dirty="0" smtClean="0">
                <a:solidFill>
                  <a:schemeClr val="tx1"/>
                </a:solidFill>
              </a:rPr>
              <a:t>SU MODULO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8230318" y="1937941"/>
            <a:ext cx="3166280" cy="13101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PROVE SU TAVOLO VIBRANTE </a:t>
            </a:r>
          </a:p>
        </p:txBody>
      </p:sp>
      <p:cxnSp>
        <p:nvCxnSpPr>
          <p:cNvPr id="13" name="Connettore 2 12"/>
          <p:cNvCxnSpPr>
            <a:stCxn id="9" idx="3"/>
            <a:endCxn id="10" idx="1"/>
          </p:cNvCxnSpPr>
          <p:nvPr/>
        </p:nvCxnSpPr>
        <p:spPr>
          <a:xfrm flipV="1">
            <a:off x="3862316" y="2593035"/>
            <a:ext cx="596759" cy="1"/>
          </a:xfrm>
          <a:prstGeom prst="straightConnector1">
            <a:avLst/>
          </a:prstGeom>
          <a:ln w="38100">
            <a:solidFill>
              <a:srgbClr val="1F4E7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10" idx="3"/>
            <a:endCxn id="11" idx="1"/>
          </p:cNvCxnSpPr>
          <p:nvPr/>
        </p:nvCxnSpPr>
        <p:spPr>
          <a:xfrm flipV="1">
            <a:off x="7625355" y="2593034"/>
            <a:ext cx="604963" cy="1"/>
          </a:xfrm>
          <a:prstGeom prst="straightConnector1">
            <a:avLst/>
          </a:prstGeom>
          <a:ln w="38100">
            <a:solidFill>
              <a:srgbClr val="1F4E7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698308" y="3837287"/>
            <a:ext cx="3166280" cy="1310185"/>
          </a:xfrm>
          <a:prstGeom prst="rect">
            <a:avLst/>
          </a:prstGeom>
          <a:solidFill>
            <a:srgbClr val="00B050"/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bg1"/>
                </a:solidFill>
              </a:rPr>
              <a:t>SPECIFICHE E PRE-CERTIFICAZIONE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461347" y="3837286"/>
            <a:ext cx="3166280" cy="13101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PROVE DI INSTALLAZIONE A BORDO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8232590" y="3837285"/>
            <a:ext cx="3166280" cy="13101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PROGETTAZIONE DEL SISTEMA DI PRODUZIONE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Connettore 2 20"/>
          <p:cNvCxnSpPr>
            <a:stCxn id="18" idx="3"/>
            <a:endCxn id="19" idx="1"/>
          </p:cNvCxnSpPr>
          <p:nvPr/>
        </p:nvCxnSpPr>
        <p:spPr>
          <a:xfrm flipV="1">
            <a:off x="3864588" y="4492379"/>
            <a:ext cx="596759" cy="1"/>
          </a:xfrm>
          <a:prstGeom prst="straightConnector1">
            <a:avLst/>
          </a:prstGeom>
          <a:ln w="38100">
            <a:solidFill>
              <a:srgbClr val="1F4E7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>
            <a:stCxn id="19" idx="3"/>
            <a:endCxn id="20" idx="1"/>
          </p:cNvCxnSpPr>
          <p:nvPr/>
        </p:nvCxnSpPr>
        <p:spPr>
          <a:xfrm flipV="1">
            <a:off x="7627627" y="4492378"/>
            <a:ext cx="604963" cy="1"/>
          </a:xfrm>
          <a:prstGeom prst="straightConnector1">
            <a:avLst/>
          </a:prstGeom>
          <a:ln w="38100">
            <a:solidFill>
              <a:srgbClr val="1F4E79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stCxn id="11" idx="2"/>
            <a:endCxn id="20" idx="0"/>
          </p:cNvCxnSpPr>
          <p:nvPr/>
        </p:nvCxnSpPr>
        <p:spPr>
          <a:xfrm>
            <a:off x="9813458" y="3248126"/>
            <a:ext cx="2272" cy="589159"/>
          </a:xfrm>
          <a:prstGeom prst="straightConnector1">
            <a:avLst/>
          </a:prstGeom>
          <a:ln w="38100">
            <a:solidFill>
              <a:srgbClr val="1F4E7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636228" y="1555804"/>
            <a:ext cx="1099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WP1 </a:t>
            </a:r>
            <a:r>
              <a:rPr lang="it-IT" dirty="0" smtClean="0">
                <a:sym typeface="Wingdings"/>
              </a:rPr>
              <a:t></a:t>
            </a:r>
            <a:r>
              <a:rPr lang="it-IT" dirty="0" smtClean="0"/>
              <a:t>				  WP2 </a:t>
            </a:r>
            <a:r>
              <a:rPr lang="it-IT" dirty="0">
                <a:sym typeface="Wingdings"/>
              </a:rPr>
              <a:t> </a:t>
            </a:r>
            <a:r>
              <a:rPr lang="it-IT" dirty="0" smtClean="0"/>
              <a:t>				    WP3 (</a:t>
            </a:r>
            <a:r>
              <a:rPr lang="it-IT" i="1" dirty="0" smtClean="0"/>
              <a:t>in corso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24852" y="3455148"/>
            <a:ext cx="1099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WP6				  WP5 (</a:t>
            </a:r>
            <a:r>
              <a:rPr lang="it-IT" i="1" dirty="0" smtClean="0"/>
              <a:t>prime prove già effettuate</a:t>
            </a:r>
            <a:r>
              <a:rPr lang="it-IT" dirty="0" smtClean="0"/>
              <a:t>)	    WP4 </a:t>
            </a:r>
            <a:r>
              <a:rPr lang="it-IT" dirty="0">
                <a:sym typeface="Wingdings"/>
              </a:rPr>
              <a:t></a:t>
            </a:r>
            <a:r>
              <a:rPr lang="it-IT" dirty="0" smtClean="0"/>
              <a:t> </a:t>
            </a:r>
            <a:endParaRPr lang="en-US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xmlns:lc="http://schemas.openxmlformats.org/drawingml/2006/lockedCanvas" id="{F9E96988-73DA-4049-B0E4-EB6FBBD306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34" y="167291"/>
            <a:ext cx="1873185" cy="1129576"/>
          </a:xfrm>
          <a:prstGeom prst="rect">
            <a:avLst/>
          </a:prstGeom>
        </p:spPr>
      </p:pic>
      <p:pic>
        <p:nvPicPr>
          <p:cNvPr id="5122" name="Picture 2" descr="Risultati immagini per rina.or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7" b="18328"/>
          <a:stretch/>
        </p:blipFill>
        <p:spPr bwMode="auto">
          <a:xfrm>
            <a:off x="2562390" y="5273410"/>
            <a:ext cx="1423514" cy="9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tangolo 22"/>
          <p:cNvSpPr/>
          <p:nvPr/>
        </p:nvSpPr>
        <p:spPr>
          <a:xfrm>
            <a:off x="4162967" y="1521963"/>
            <a:ext cx="7453549" cy="3841609"/>
          </a:xfrm>
          <a:prstGeom prst="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9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2763" y="939323"/>
            <a:ext cx="11335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Prototipo del pavimento </a:t>
            </a:r>
            <a:r>
              <a:rPr lang="it-IT" sz="2400" dirty="0" smtClean="0"/>
              <a:t>sospeso</a:t>
            </a:r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xmlns:lc="http://schemas.openxmlformats.org/drawingml/2006/lockedCanvas" id="{F9E96988-73DA-4049-B0E4-EB6FBBD306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34" y="167291"/>
            <a:ext cx="1873185" cy="1129576"/>
          </a:xfrm>
          <a:prstGeom prst="rect">
            <a:avLst/>
          </a:prstGeom>
        </p:spPr>
      </p:pic>
      <p:pic>
        <p:nvPicPr>
          <p:cNvPr id="6" name="Picture 1" descr="C:\Users\HP\Desktop\Foto cellulare 16-03-2018\20171027_105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622" y="1822555"/>
            <a:ext cx="6998757" cy="393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45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92763" y="939323"/>
            <a:ext cx="113351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Pavimento sportivo flottante </a:t>
            </a:r>
            <a:endParaRPr lang="it-IT" sz="2400" dirty="0" smtClean="0"/>
          </a:p>
          <a:p>
            <a:r>
              <a:rPr lang="it-IT" sz="2400" dirty="0" smtClean="0"/>
              <a:t>di </a:t>
            </a:r>
            <a:r>
              <a:rPr lang="it-IT" sz="2400" dirty="0"/>
              <a:t>prossima applicazione </a:t>
            </a:r>
            <a:r>
              <a:rPr lang="it-IT" sz="2400" dirty="0" smtClean="0"/>
              <a:t>a bordo</a:t>
            </a:r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  <a:p>
            <a:endParaRPr lang="it-IT" sz="2400" dirty="0" smtClean="0"/>
          </a:p>
          <a:p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xmlns:lc="http://schemas.openxmlformats.org/drawingml/2006/lockedCanvas" id="{F9E96988-73DA-4049-B0E4-EB6FBBD3061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1234" y="167291"/>
            <a:ext cx="1873185" cy="1129576"/>
          </a:xfrm>
          <a:prstGeom prst="rect">
            <a:avLst/>
          </a:prstGeom>
        </p:spPr>
      </p:pic>
      <p:pic>
        <p:nvPicPr>
          <p:cNvPr id="7" name="Picture 2" descr="D:\Users\OLIVA TOMAS ADRIA\Desktop\Adrià\Presentazioni\Presentazione ricerche PAN e SIPAN Udine 19.03.18\6243gap12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547" b="5246"/>
          <a:stretch/>
        </p:blipFill>
        <p:spPr bwMode="auto">
          <a:xfrm>
            <a:off x="345270" y="2396265"/>
            <a:ext cx="5315376" cy="35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Users\OLIVA TOMAS ADRIA\Desktop\Adrià\Presentazioni\Presentazione ricerche PAN e SIPAN Udine 19.03.18\6243gap1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2" b="3429"/>
          <a:stretch/>
        </p:blipFill>
        <p:spPr bwMode="auto">
          <a:xfrm>
            <a:off x="6151410" y="2459731"/>
            <a:ext cx="5237876" cy="342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/>
          <p:cNvSpPr txBox="1">
            <a:spLocks/>
          </p:cNvSpPr>
          <p:nvPr/>
        </p:nvSpPr>
        <p:spPr>
          <a:xfrm>
            <a:off x="2309730" y="2076544"/>
            <a:ext cx="7475711" cy="612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smtClean="0"/>
              <a:t>Deck </a:t>
            </a:r>
            <a:r>
              <a:rPr lang="it-IT" dirty="0" smtClean="0"/>
              <a:t>12                                                            Deck 11</a:t>
            </a: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2456597" y="2852383"/>
            <a:ext cx="1337481" cy="2638551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8434862" y="2852382"/>
            <a:ext cx="1337481" cy="2638551"/>
          </a:xfrm>
          <a:prstGeom prst="rect">
            <a:avLst/>
          </a:prstGeom>
          <a:solidFill>
            <a:schemeClr val="accent6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7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900" dirty="0" smtClean="0"/>
              <a:t>FUTURI SVILUPPI</a:t>
            </a:r>
            <a:endParaRPr lang="en-GB" sz="39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I progetti PAN e SIPAN stanno per concludersi e a breve </a:t>
            </a:r>
            <a:r>
              <a:rPr lang="it-IT" dirty="0"/>
              <a:t>i </a:t>
            </a:r>
            <a:r>
              <a:rPr lang="it-IT" dirty="0" smtClean="0"/>
              <a:t>2 nuovi </a:t>
            </a:r>
            <a:r>
              <a:rPr lang="it-IT" dirty="0"/>
              <a:t>prodotti </a:t>
            </a:r>
            <a:r>
              <a:rPr lang="it-IT" dirty="0" smtClean="0"/>
              <a:t>saranno disponibili sul mercato</a:t>
            </a:r>
          </a:p>
          <a:p>
            <a:r>
              <a:rPr lang="it-IT" dirty="0" smtClean="0"/>
              <a:t>Le due ricerche hanno stimolato l'interesse del mercato e si sono formati nuovi gruppi di ricerca per sviluppare: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it-IT" sz="2800" dirty="0" smtClean="0"/>
              <a:t>altre tipologie di puntelli antivibranti (puntelli per alti carichi, puntelli incollati)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it-IT" sz="2800" dirty="0" smtClean="0"/>
              <a:t>altre tipologie di pavimenti per applicazioni specifiche (cabine prefabbricate, pavimenti sospesi con pareti integrate nel telaio della pavimentazione) </a:t>
            </a:r>
          </a:p>
        </p:txBody>
      </p:sp>
    </p:spTree>
    <p:extLst>
      <p:ext uri="{BB962C8B-B14F-4D97-AF65-F5344CB8AC3E}">
        <p14:creationId xmlns:p14="http://schemas.microsoft.com/office/powerpoint/2010/main" val="5916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3504662"/>
            <a:ext cx="9144000" cy="808034"/>
          </a:xfrm>
        </p:spPr>
        <p:txBody>
          <a:bodyPr>
            <a:normAutofit/>
          </a:bodyPr>
          <a:lstStyle/>
          <a:p>
            <a:r>
              <a:rPr lang="en-GB" sz="4400" dirty="0" smtClean="0">
                <a:solidFill>
                  <a:schemeClr val="bg1"/>
                </a:solidFill>
                <a:latin typeface="Lucida Handwriting" panose="03010101010101010101" pitchFamily="66" charset="0"/>
              </a:rPr>
              <a:t>grazie per </a:t>
            </a:r>
            <a:r>
              <a:rPr lang="en-GB" sz="4400" dirty="0" err="1" smtClean="0">
                <a:solidFill>
                  <a:schemeClr val="bg1"/>
                </a:solidFill>
                <a:latin typeface="Lucida Handwriting" panose="03010101010101010101" pitchFamily="66" charset="0"/>
              </a:rPr>
              <a:t>l'attenzione</a:t>
            </a:r>
            <a:endParaRPr lang="en-GB" sz="4400" dirty="0">
              <a:solidFill>
                <a:schemeClr val="bg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07660" y="4297520"/>
            <a:ext cx="10176681" cy="482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it-IT" sz="2800" dirty="0" smtClean="0"/>
              <a:t>Francesco De Lorenzo (Fincantieri), Romeo Ronco (Marinoni e CSNI), Marco Biot (Università di Trieste)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2157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748315"/>
            <a:ext cx="10515600" cy="602117"/>
          </a:xfrm>
        </p:spPr>
        <p:txBody>
          <a:bodyPr>
            <a:normAutofit/>
          </a:bodyPr>
          <a:lstStyle/>
          <a:p>
            <a:r>
              <a:rPr lang="it-IT" sz="2400" b="1" u="sng" dirty="0" smtClean="0"/>
              <a:t>FINCANTIERI S.p.A.</a:t>
            </a:r>
            <a:endParaRPr lang="en-GB" sz="2400" b="1" u="sng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8" y="1251942"/>
            <a:ext cx="10079665" cy="50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55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227" y="1137778"/>
            <a:ext cx="9631547" cy="529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838200" y="748315"/>
            <a:ext cx="10515600" cy="602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u="sng" smtClean="0"/>
              <a:t>FINCANTIERI S.p.A.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189301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17" y="742949"/>
            <a:ext cx="7963439" cy="56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2"/>
          <p:cNvSpPr txBox="1"/>
          <p:nvPr/>
        </p:nvSpPr>
        <p:spPr>
          <a:xfrm>
            <a:off x="90944" y="675023"/>
            <a:ext cx="3258673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200" b="1" u="sng" dirty="0" smtClean="0">
                <a:solidFill>
                  <a:sysClr val="windowText" lastClr="000000"/>
                </a:solidFill>
                <a:latin typeface="Calibri" panose="020F0502020204030204"/>
              </a:rPr>
              <a:t>LA COSTRUZIONE NAVALE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processo lungo e difficile che richiede di integrare capacità di ingegneria, </a:t>
            </a:r>
            <a:r>
              <a:rPr lang="it-IT" dirty="0" smtClean="0">
                <a:solidFill>
                  <a:sysClr val="windowText" lastClr="000000"/>
                </a:solidFill>
                <a:latin typeface="Calibri" panose="020F0502020204030204"/>
              </a:rPr>
              <a:t>di costruzione e di coordinamento di centinaia di fornitori e ditte esterne.</a:t>
            </a:r>
            <a:endParaRPr lang="it-IT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ysClr val="windowText" lastClr="000000"/>
                </a:solidFill>
                <a:latin typeface="Calibri" panose="020F0502020204030204"/>
              </a:rPr>
              <a:t>Il processo deve garantire: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Qualità del prodotto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Tempi di consegna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Soluzioni specifiche per 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Clienti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Costi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entro livelli competitivi.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 smtClean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>
                <a:solidFill>
                  <a:sysClr val="windowText" lastClr="000000"/>
                </a:solidFill>
                <a:latin typeface="Calibri" panose="020F0502020204030204"/>
              </a:rPr>
              <a:t>A tutto questo si aggiunge la necessità di un miglioramento continuo che passa attraverso un grande impegno in ricerca e sviluppo.</a:t>
            </a:r>
            <a:endParaRPr lang="it-IT" dirty="0">
              <a:solidFill>
                <a:sysClr val="windowText" lastClr="000000"/>
              </a:solidFill>
              <a:latin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06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33807" y="614136"/>
            <a:ext cx="11535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/>
              <a:t>PERCHE’ RICERCHE SU VIBRAZIONI E RUMORE</a:t>
            </a:r>
          </a:p>
          <a:p>
            <a:r>
              <a:rPr lang="it-IT" dirty="0" smtClean="0"/>
              <a:t>I requisiti di confort diventano sempre più stringenti</a:t>
            </a:r>
          </a:p>
          <a:p>
            <a:endParaRPr lang="it-IT" dirty="0"/>
          </a:p>
          <a:p>
            <a:r>
              <a:rPr lang="it-IT" dirty="0" smtClean="0"/>
              <a:t>Tutti i registri di classifica stabiliscono specifiche notazioni di classe, dette CONFORT CLASS:</a:t>
            </a:r>
          </a:p>
          <a:p>
            <a:r>
              <a:rPr lang="it-IT" dirty="0" smtClean="0"/>
              <a:t>Per esempio per il RINA :  </a:t>
            </a:r>
            <a:r>
              <a:rPr lang="en-US" dirty="0"/>
              <a:t>COMF-VIB </a:t>
            </a:r>
            <a:r>
              <a:rPr lang="en-US" dirty="0" smtClean="0"/>
              <a:t>PAX </a:t>
            </a:r>
            <a:r>
              <a:rPr lang="en-US" dirty="0"/>
              <a:t>, COMF-NOISE </a:t>
            </a:r>
            <a:r>
              <a:rPr lang="en-US" dirty="0" smtClean="0"/>
              <a:t>PAX</a:t>
            </a:r>
            <a:r>
              <a:rPr lang="en-US" dirty="0"/>
              <a:t>, COMF-VIB </a:t>
            </a:r>
            <a:r>
              <a:rPr lang="en-US" dirty="0" smtClean="0"/>
              <a:t>CREW </a:t>
            </a:r>
            <a:r>
              <a:rPr lang="en-US" dirty="0"/>
              <a:t>, COMF-NOISE </a:t>
            </a:r>
            <a:r>
              <a:rPr lang="en-US" dirty="0" smtClean="0"/>
              <a:t>CREW.</a:t>
            </a:r>
            <a:endParaRPr lang="en-GB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06" y="3831307"/>
            <a:ext cx="5926090" cy="266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392" y="2662474"/>
            <a:ext cx="5472112" cy="3830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33806" y="2416813"/>
            <a:ext cx="5612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Inoltre, gli </a:t>
            </a:r>
            <a:r>
              <a:rPr lang="it-IT" dirty="0"/>
              <a:t>Armatori </a:t>
            </a:r>
            <a:r>
              <a:rPr lang="it-IT" dirty="0" smtClean="0"/>
              <a:t>(ad esempio Carnival </a:t>
            </a:r>
            <a:r>
              <a:rPr lang="it-IT" dirty="0"/>
              <a:t>Co</a:t>
            </a:r>
            <a:r>
              <a:rPr lang="it-IT" dirty="0" smtClean="0"/>
              <a:t>.) richiedono nella </a:t>
            </a:r>
            <a:r>
              <a:rPr lang="it-IT" dirty="0"/>
              <a:t>specifica nave il rispetto di limiti specifici </a:t>
            </a:r>
            <a:r>
              <a:rPr lang="it-IT" dirty="0" smtClean="0"/>
              <a:t>spesso </a:t>
            </a:r>
            <a:r>
              <a:rPr lang="it-IT" dirty="0"/>
              <a:t>più </a:t>
            </a:r>
            <a:r>
              <a:rPr lang="it-IT" dirty="0" smtClean="0"/>
              <a:t>stringenti.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502046" y="3439235"/>
            <a:ext cx="5544000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Impact </a:t>
            </a:r>
            <a:r>
              <a:rPr lang="it-IT" sz="1600" b="1" dirty="0" err="1" smtClean="0"/>
              <a:t>Noise</a:t>
            </a:r>
            <a:endParaRPr lang="it-IT" sz="16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400841" y="2257956"/>
            <a:ext cx="5112000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smtClean="0"/>
              <a:t>Sound </a:t>
            </a:r>
            <a:r>
              <a:rPr lang="it-IT" sz="1600" b="1" dirty="0" err="1" smtClean="0"/>
              <a:t>Attenuation</a:t>
            </a:r>
            <a:r>
              <a:rPr lang="it-IT" sz="1600" b="1" dirty="0" smtClean="0"/>
              <a:t> Index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408690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54" y="1154839"/>
            <a:ext cx="7480743" cy="498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32013" y="1138820"/>
            <a:ext cx="36166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u="sng" dirty="0" smtClean="0"/>
              <a:t>LA SFIDA PER IL FUTURO</a:t>
            </a:r>
          </a:p>
          <a:p>
            <a:endParaRPr lang="it-IT" dirty="0" smtClean="0"/>
          </a:p>
          <a:p>
            <a:r>
              <a:rPr lang="it-IT" dirty="0" smtClean="0"/>
              <a:t>Aumentare i requisiti di confort  </a:t>
            </a:r>
          </a:p>
          <a:p>
            <a:r>
              <a:rPr lang="it-IT" dirty="0" smtClean="0"/>
              <a:t>riducendo sostanzialmente le vibrazioni  percepibili in cabina e la trasmissione di rumore dalle aree circostanti e nel contempo: (1) mantenere e anzi aumentare le possibilità di prefabbricazione a terra, (2) ridurre le lavorazioni a bordo, in particolare quelle con fiamma libera.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178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15961" y="666362"/>
            <a:ext cx="11495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/>
              <a:t>SIPAN</a:t>
            </a:r>
          </a:p>
          <a:p>
            <a:r>
              <a:rPr lang="it-IT" dirty="0"/>
              <a:t>Aumentare il requisiti di </a:t>
            </a:r>
            <a:r>
              <a:rPr lang="it-IT" dirty="0" smtClean="0"/>
              <a:t>confort riducendo </a:t>
            </a:r>
            <a:r>
              <a:rPr lang="it-IT" dirty="0"/>
              <a:t>sostanzialmente </a:t>
            </a:r>
            <a:r>
              <a:rPr lang="it-IT" dirty="0" smtClean="0"/>
              <a:t>il rumore al calpestio e </a:t>
            </a:r>
            <a:r>
              <a:rPr lang="it-IT" dirty="0"/>
              <a:t>i disturbi derivanti dalle attività sportive sui ponti aperti </a:t>
            </a:r>
            <a:r>
              <a:rPr lang="it-IT" dirty="0" smtClean="0"/>
              <a:t>- estendibile </a:t>
            </a:r>
            <a:r>
              <a:rPr lang="it-IT" dirty="0"/>
              <a:t>anche a specifiche aree interne.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65" y="1723014"/>
            <a:ext cx="2961461" cy="44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06" y="1723014"/>
            <a:ext cx="6520756" cy="23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51" y="4170140"/>
            <a:ext cx="6494536" cy="232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4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15595" y="693659"/>
            <a:ext cx="1135143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u="sng" dirty="0" smtClean="0"/>
              <a:t>PAN</a:t>
            </a:r>
          </a:p>
          <a:p>
            <a:r>
              <a:rPr lang="it-IT" dirty="0"/>
              <a:t>Aumentare </a:t>
            </a:r>
            <a:r>
              <a:rPr lang="it-IT" dirty="0" smtClean="0"/>
              <a:t>i </a:t>
            </a:r>
            <a:r>
              <a:rPr lang="it-IT" dirty="0"/>
              <a:t>requisiti di </a:t>
            </a:r>
            <a:r>
              <a:rPr lang="it-IT" dirty="0" smtClean="0"/>
              <a:t>confort riducendo </a:t>
            </a:r>
            <a:r>
              <a:rPr lang="it-IT" dirty="0"/>
              <a:t>sostanzialmente le vibrazioni derivanti dai macchinari di </a:t>
            </a:r>
            <a:r>
              <a:rPr lang="it-IT" dirty="0" smtClean="0"/>
              <a:t>bordo </a:t>
            </a:r>
            <a:r>
              <a:rPr lang="it-IT" dirty="0" smtClean="0"/>
              <a:t>aumentando </a:t>
            </a:r>
            <a:r>
              <a:rPr lang="it-IT" dirty="0"/>
              <a:t>le possibilità di prefabbricazione a terra e riducendo le lavorazioni a bordo</a:t>
            </a:r>
            <a:r>
              <a:rPr lang="it-IT" dirty="0" smtClean="0"/>
              <a:t>.</a:t>
            </a:r>
          </a:p>
          <a:p>
            <a:r>
              <a:rPr lang="it-IT" dirty="0" smtClean="0"/>
              <a:t>L'idea travasata dagli yacht alle </a:t>
            </a:r>
            <a:r>
              <a:rPr lang="it-IT" dirty="0" smtClean="0"/>
              <a:t>grandi navi.</a:t>
            </a:r>
            <a:endParaRPr lang="en-GB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70" y="2595279"/>
            <a:ext cx="3335338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9" b="27618"/>
          <a:stretch/>
        </p:blipFill>
        <p:spPr bwMode="auto">
          <a:xfrm>
            <a:off x="6699612" y="1839638"/>
            <a:ext cx="5067421" cy="194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5" b="24491"/>
          <a:stretch/>
        </p:blipFill>
        <p:spPr bwMode="auto">
          <a:xfrm>
            <a:off x="3671244" y="3878880"/>
            <a:ext cx="8095790" cy="23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Personalizzato 1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1166</Words>
  <Application>Microsoft Office PowerPoint</Application>
  <PresentationFormat>Personalizzato</PresentationFormat>
  <Paragraphs>187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SIPAN E PAN – SISTEMA INTEGRATO DI ISOLAZIONE  VIBRO-ACUSTICA PER PAVIMENTAZIONI E PUNTELLO ANTIVIBRANTE PER STRUTTURE NAVALI</vt:lpstr>
      <vt:lpstr>LE MOTIVAZIONI: le richieste della Cantieristica</vt:lpstr>
      <vt:lpstr>FINCANTIERI S.p.A.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RISPOSTA DEL TERRITORIO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PROGETTO PAN  Puntello Antivibrante per strutture Navali</vt:lpstr>
      <vt:lpstr>Presentazione standard di PowerPoint</vt:lpstr>
      <vt:lpstr>Presentazione standard di PowerPoint</vt:lpstr>
      <vt:lpstr>Presentazione standard di PowerPoint</vt:lpstr>
      <vt:lpstr>IL PROGETTO SIPAN  Sistema integrato di Isolazione vibro-acustica per PAvimentazioni Navali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FUTURI SVILUPPI</vt:lpstr>
      <vt:lpstr>grazie per l'attenzione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Daniele Del Bianco</dc:creator>
  <cp:lastModifiedBy>Marco Biot</cp:lastModifiedBy>
  <cp:revision>53</cp:revision>
  <dcterms:created xsi:type="dcterms:W3CDTF">2018-02-26T09:48:08Z</dcterms:created>
  <dcterms:modified xsi:type="dcterms:W3CDTF">2018-03-16T17:46:42Z</dcterms:modified>
</cp:coreProperties>
</file>